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6858000" cx="12192000"/>
  <p:notesSz cx="6858000" cy="9144000"/>
  <p:embeddedFontLst>
    <p:embeddedFont>
      <p:font typeface="Nuni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54">
          <p15:clr>
            <a:srgbClr val="A4A3A4"/>
          </p15:clr>
        </p15:guide>
        <p15:guide id="2" pos="368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4321251-E95A-4A22-B129-F3EFF423B08F}">
  <a:tblStyle styleId="{94321251-E95A-4A22-B129-F3EFF423B08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4DF68930-DD30-4804-9FC4-DF1331CF9AA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54" orient="horz"/>
        <p:guide pos="3687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Nuni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Nunito-italic.fntdata"/><Relationship Id="rId30" Type="http://schemas.openxmlformats.org/officeDocument/2006/relationships/font" Target="fonts/Nunit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Nuni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ddabb1f1d1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ddabb1f1d1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ddabb1f1d1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fdccc02c5_3_12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fdccc02c5_3_12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nian</a:t>
            </a:r>
            <a:endParaRPr/>
          </a:p>
        </p:txBody>
      </p:sp>
      <p:sp>
        <p:nvSpPr>
          <p:cNvPr id="213" name="Google Shape;213;gdfdccc02c5_3_12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dfdccc02c5_5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dfdccc02c5_5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安</a:t>
            </a:r>
            <a:endParaRPr/>
          </a:p>
        </p:txBody>
      </p:sp>
      <p:sp>
        <p:nvSpPr>
          <p:cNvPr id="229" name="Google Shape;229;gdfdccc02c5_5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ddabb1f1d1_0_3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ddabb1f1d1_0_3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ddabb1f1d1_0_3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dfdccc02c5_5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dfdccc02c5_5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dfdccc02c5_5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dfdccc02c5_5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dfdccc02c5_5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dfdccc02c5_5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ddabb1f1d1_0_4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ddabb1f1d1_0_4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ddabb1f1d1_0_4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ddabb1f1d1_0_4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ddabb1f1d1_0_4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安 end</a:t>
            </a:r>
            <a:endParaRPr/>
          </a:p>
        </p:txBody>
      </p:sp>
      <p:sp>
        <p:nvSpPr>
          <p:cNvPr id="270" name="Google Shape;270;gddabb1f1d1_0_4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ddabb1f1d1_0_3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ddabb1f1d1_0_3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葉</a:t>
            </a:r>
            <a:endParaRPr/>
          </a:p>
        </p:txBody>
      </p:sp>
      <p:sp>
        <p:nvSpPr>
          <p:cNvPr id="279" name="Google Shape;279;gddabb1f1d1_0_3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ddabb1f1d1_0_4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ddabb1f1d1_0_4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ddabb1f1d1_0_4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dfdccc02c5_5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dfdccc02c5_5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dfdccc02c5_5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dabb1f1d1_0_4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ddabb1f1d1_0_4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ddabb1f1d1_0_4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dabb1f1d1_0_4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dabb1f1d1_0_4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ddabb1f1d1_0_4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dfdccc02c5_4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dfdccc02c5_4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dfdccc02c5_4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ddabb1f1d1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ddabb1f1d1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葉 end</a:t>
            </a:r>
            <a:endParaRPr/>
          </a:p>
        </p:txBody>
      </p:sp>
      <p:sp>
        <p:nvSpPr>
          <p:cNvPr id="332" name="Google Shape;332;gddabb1f1d1_0_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ddabb1f1d1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ddabb1f1d1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tako</a:t>
            </a:r>
            <a:endParaRPr/>
          </a:p>
        </p:txBody>
      </p:sp>
      <p:sp>
        <p:nvSpPr>
          <p:cNvPr id="151" name="Google Shape;151;gddabb1f1d1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dabb1f1d1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dabb1f1d1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ddabb1f1d1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dabb1f1d1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ddabb1f1d1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ddabb1f1d1_0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dabb1f1d1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dabb1f1d1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ddabb1f1d1_0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fdccc02c5_3_1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fdccc02c5_3_12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tako end</a:t>
            </a:r>
            <a:endParaRPr/>
          </a:p>
        </p:txBody>
      </p:sp>
      <p:sp>
        <p:nvSpPr>
          <p:cNvPr id="189" name="Google Shape;189;gdfdccc02c5_3_12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dfdccc02c5_4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dfdccc02c5_4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安 ya</a:t>
            </a:r>
            <a:endParaRPr/>
          </a:p>
        </p:txBody>
      </p:sp>
      <p:sp>
        <p:nvSpPr>
          <p:cNvPr id="196" name="Google Shape;196;gdfdccc02c5_4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fdccc02c5_4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dfdccc02c5_4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珮&amp;琍</a:t>
            </a:r>
            <a:endParaRPr/>
          </a:p>
        </p:txBody>
      </p:sp>
      <p:sp>
        <p:nvSpPr>
          <p:cNvPr id="205" name="Google Shape;205;gdfdccc02c5_4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rot="10800000">
            <a:off x="6745206" y="-100"/>
            <a:ext cx="5446800" cy="27369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71033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340259" y="790"/>
            <a:ext cx="3000409" cy="1392365"/>
            <a:chOff x="255200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1207163" y="790"/>
            <a:ext cx="3000409" cy="1392365"/>
            <a:chOff x="905395" y="592"/>
            <a:chExt cx="2250363" cy="1044300"/>
          </a:xfrm>
        </p:grpSpPr>
        <p:sp>
          <p:nvSpPr>
            <p:cNvPr id="23" name="Google Shape;23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9409957" y="6784"/>
            <a:ext cx="2468376" cy="1002839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8737606" y="5623802"/>
            <a:ext cx="3185498" cy="1234317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265762" y="5407536"/>
            <a:ext cx="3727293" cy="1444382"/>
            <a:chOff x="6917201" y="0"/>
            <a:chExt cx="2227777" cy="863400"/>
          </a:xfrm>
        </p:grpSpPr>
        <p:sp>
          <p:nvSpPr>
            <p:cNvPr id="35" name="Google Shape;35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2"/>
          <p:cNvSpPr txBox="1"/>
          <p:nvPr>
            <p:ph type="ctrTitle"/>
          </p:nvPr>
        </p:nvSpPr>
        <p:spPr>
          <a:xfrm>
            <a:off x="2478271" y="2430444"/>
            <a:ext cx="7148400" cy="1930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39" name="Google Shape;39;p2"/>
          <p:cNvSpPr txBox="1"/>
          <p:nvPr>
            <p:ph idx="1" type="subTitle"/>
          </p:nvPr>
        </p:nvSpPr>
        <p:spPr>
          <a:xfrm>
            <a:off x="2478267" y="4550878"/>
            <a:ext cx="7148400" cy="69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2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1"/>
          <p:cNvSpPr/>
          <p:nvPr/>
        </p:nvSpPr>
        <p:spPr>
          <a:xfrm flipH="1">
            <a:off x="7425600" y="3778767"/>
            <a:ext cx="4766400" cy="3079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" name="Google Shape;115;p11"/>
          <p:cNvGrpSpPr/>
          <p:nvPr/>
        </p:nvGrpSpPr>
        <p:grpSpPr>
          <a:xfrm>
            <a:off x="7945629" y="5492768"/>
            <a:ext cx="3361269" cy="1365553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" name="Google Shape;119;p11"/>
          <p:cNvGrpSpPr/>
          <p:nvPr/>
        </p:nvGrpSpPr>
        <p:grpSpPr>
          <a:xfrm>
            <a:off x="265762" y="3"/>
            <a:ext cx="3727293" cy="1444382"/>
            <a:chOff x="6917201" y="0"/>
            <a:chExt cx="2227777" cy="863400"/>
          </a:xfrm>
        </p:grpSpPr>
        <p:sp>
          <p:nvSpPr>
            <p:cNvPr id="120" name="Google Shape;120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" name="Google Shape;123;p11"/>
          <p:cNvSpPr txBox="1"/>
          <p:nvPr>
            <p:ph hasCustomPrompt="1" type="title"/>
          </p:nvPr>
        </p:nvSpPr>
        <p:spPr>
          <a:xfrm>
            <a:off x="1847800" y="1845133"/>
            <a:ext cx="8496300" cy="1839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11"/>
          <p:cNvSpPr txBox="1"/>
          <p:nvPr>
            <p:ph idx="1" type="body"/>
          </p:nvPr>
        </p:nvSpPr>
        <p:spPr>
          <a:xfrm>
            <a:off x="1847800" y="3818467"/>
            <a:ext cx="8496300" cy="85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25" name="Google Shape;125;p11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30" name="Google Shape;130;p1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31" name="Google Shape;131;p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/>
          <p:nvPr/>
        </p:nvSpPr>
        <p:spPr>
          <a:xfrm flipH="1">
            <a:off x="6342900" y="3079200"/>
            <a:ext cx="5849100" cy="37788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" name="Google Shape;43;p3"/>
          <p:cNvGrpSpPr/>
          <p:nvPr/>
        </p:nvGrpSpPr>
        <p:grpSpPr>
          <a:xfrm>
            <a:off x="7458691" y="5281486"/>
            <a:ext cx="3880118" cy="1576482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" name="Google Shape;47;p3"/>
          <p:cNvGrpSpPr/>
          <p:nvPr/>
        </p:nvGrpSpPr>
        <p:grpSpPr>
          <a:xfrm>
            <a:off x="265762" y="3"/>
            <a:ext cx="3727293" cy="1444382"/>
            <a:chOff x="6917201" y="0"/>
            <a:chExt cx="2227777" cy="863400"/>
          </a:xfrm>
        </p:grpSpPr>
        <p:sp>
          <p:nvSpPr>
            <p:cNvPr id="48" name="Google Shape;48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" name="Google Shape;51;p3"/>
          <p:cNvSpPr txBox="1"/>
          <p:nvPr>
            <p:ph type="title"/>
          </p:nvPr>
        </p:nvSpPr>
        <p:spPr>
          <a:xfrm>
            <a:off x="2518245" y="2328133"/>
            <a:ext cx="7170000" cy="2194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2" name="Google Shape;52;p3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4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4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4"/>
          <p:cNvSpPr txBox="1"/>
          <p:nvPr>
            <p:ph type="title"/>
          </p:nvPr>
        </p:nvSpPr>
        <p:spPr>
          <a:xfrm>
            <a:off x="1092200" y="1127467"/>
            <a:ext cx="10007700" cy="127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8" name="Google Shape;58;p4"/>
          <p:cNvSpPr txBox="1"/>
          <p:nvPr>
            <p:ph idx="1" type="body"/>
          </p:nvPr>
        </p:nvSpPr>
        <p:spPr>
          <a:xfrm>
            <a:off x="1092200" y="2654300"/>
            <a:ext cx="10007700" cy="326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59" name="Google Shape;59;p4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5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5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5"/>
          <p:cNvSpPr txBox="1"/>
          <p:nvPr>
            <p:ph type="title"/>
          </p:nvPr>
        </p:nvSpPr>
        <p:spPr>
          <a:xfrm>
            <a:off x="1092200" y="1127467"/>
            <a:ext cx="10007700" cy="127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5" name="Google Shape;65;p5"/>
          <p:cNvSpPr txBox="1"/>
          <p:nvPr>
            <p:ph idx="1" type="body"/>
          </p:nvPr>
        </p:nvSpPr>
        <p:spPr>
          <a:xfrm>
            <a:off x="1092200" y="2654300"/>
            <a:ext cx="4914900" cy="326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66" name="Google Shape;66;p5"/>
          <p:cNvSpPr txBox="1"/>
          <p:nvPr>
            <p:ph idx="2" type="body"/>
          </p:nvPr>
        </p:nvSpPr>
        <p:spPr>
          <a:xfrm>
            <a:off x="6184900" y="2654300"/>
            <a:ext cx="4914900" cy="326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67" name="Google Shape;67;p5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6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6"/>
          <p:cNvSpPr txBox="1"/>
          <p:nvPr>
            <p:ph type="title"/>
          </p:nvPr>
        </p:nvSpPr>
        <p:spPr>
          <a:xfrm>
            <a:off x="1092200" y="1127467"/>
            <a:ext cx="10007700" cy="127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73" name="Google Shape;73;p6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7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7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7"/>
          <p:cNvSpPr txBox="1"/>
          <p:nvPr>
            <p:ph type="title"/>
          </p:nvPr>
        </p:nvSpPr>
        <p:spPr>
          <a:xfrm>
            <a:off x="1092200" y="1127467"/>
            <a:ext cx="4945500" cy="1844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79" name="Google Shape;79;p7"/>
          <p:cNvSpPr txBox="1"/>
          <p:nvPr>
            <p:ph idx="1" type="body"/>
          </p:nvPr>
        </p:nvSpPr>
        <p:spPr>
          <a:xfrm>
            <a:off x="1107600" y="3092067"/>
            <a:ext cx="4945500" cy="2826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80" name="Google Shape;80;p7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"/>
          <p:cNvSpPr/>
          <p:nvPr/>
        </p:nvSpPr>
        <p:spPr>
          <a:xfrm>
            <a:off x="0" y="3764192"/>
            <a:ext cx="9825600" cy="30891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8"/>
          <p:cNvSpPr/>
          <p:nvPr/>
        </p:nvSpPr>
        <p:spPr>
          <a:xfrm flipH="1">
            <a:off x="4777714" y="2072150"/>
            <a:ext cx="7413900" cy="47859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8"/>
          <p:cNvGrpSpPr/>
          <p:nvPr/>
        </p:nvGrpSpPr>
        <p:grpSpPr>
          <a:xfrm>
            <a:off x="341189" y="-11"/>
            <a:ext cx="3001758" cy="1391229"/>
            <a:chOff x="3961956" y="4383950"/>
            <a:chExt cx="1160548" cy="548700"/>
          </a:xfrm>
        </p:grpSpPr>
        <p:sp>
          <p:nvSpPr>
            <p:cNvPr id="85" name="Google Shape;85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8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" name="Google Shape;89;p8"/>
          <p:cNvGrpSpPr/>
          <p:nvPr/>
        </p:nvGrpSpPr>
        <p:grpSpPr>
          <a:xfrm>
            <a:off x="46579" y="6029501"/>
            <a:ext cx="2124408" cy="82273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" name="Google Shape;93;p8"/>
          <p:cNvGrpSpPr/>
          <p:nvPr/>
        </p:nvGrpSpPr>
        <p:grpSpPr>
          <a:xfrm>
            <a:off x="7848470" y="1657"/>
            <a:ext cx="4343273" cy="1681990"/>
            <a:chOff x="6917201" y="0"/>
            <a:chExt cx="2227777" cy="863400"/>
          </a:xfrm>
        </p:grpSpPr>
        <p:sp>
          <p:nvSpPr>
            <p:cNvPr id="94" name="Google Shape;94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8"/>
          <p:cNvSpPr txBox="1"/>
          <p:nvPr>
            <p:ph type="title"/>
          </p:nvPr>
        </p:nvSpPr>
        <p:spPr>
          <a:xfrm>
            <a:off x="1858572" y="1734861"/>
            <a:ext cx="8489100" cy="3385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98" name="Google Shape;98;p8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9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9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9"/>
          <p:cNvSpPr txBox="1"/>
          <p:nvPr>
            <p:ph type="title"/>
          </p:nvPr>
        </p:nvSpPr>
        <p:spPr>
          <a:xfrm>
            <a:off x="1092200" y="1127467"/>
            <a:ext cx="8565600" cy="939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04" name="Google Shape;104;p9"/>
          <p:cNvSpPr txBox="1"/>
          <p:nvPr>
            <p:ph idx="1" type="subTitle"/>
          </p:nvPr>
        </p:nvSpPr>
        <p:spPr>
          <a:xfrm>
            <a:off x="1092200" y="2067600"/>
            <a:ext cx="78132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9"/>
          <p:cNvSpPr txBox="1"/>
          <p:nvPr>
            <p:ph idx="2" type="body"/>
          </p:nvPr>
        </p:nvSpPr>
        <p:spPr>
          <a:xfrm>
            <a:off x="1092200" y="3289400"/>
            <a:ext cx="7813200" cy="279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06" name="Google Shape;106;p9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0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0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0"/>
          <p:cNvSpPr txBox="1"/>
          <p:nvPr>
            <p:ph idx="1" type="body"/>
          </p:nvPr>
        </p:nvSpPr>
        <p:spPr>
          <a:xfrm>
            <a:off x="437367" y="5551333"/>
            <a:ext cx="9886800" cy="806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112" name="Google Shape;112;p10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15600" y="1536633"/>
            <a:ext cx="11360700" cy="45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Calibri"/>
              <a:buChar char="●"/>
              <a:defRPr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38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○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■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●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○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■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●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○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■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4.jpg"/><Relationship Id="rId5" Type="http://schemas.openxmlformats.org/officeDocument/2006/relationships/image" Target="../media/image1.jpg"/><Relationship Id="rId6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hyperlink" Target="https://github.com/yinlianchiqiang/logic-circuit-design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jpg"/><Relationship Id="rId4" Type="http://schemas.openxmlformats.org/officeDocument/2006/relationships/image" Target="../media/image2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jpg"/><Relationship Id="rId4" Type="http://schemas.openxmlformats.org/officeDocument/2006/relationships/image" Target="../media/image29.jpg"/><Relationship Id="rId5" Type="http://schemas.openxmlformats.org/officeDocument/2006/relationships/image" Target="../media/image2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/>
          <p:nvPr>
            <p:ph type="ctrTitle"/>
          </p:nvPr>
        </p:nvSpPr>
        <p:spPr>
          <a:xfrm>
            <a:off x="1524000" y="1314470"/>
            <a:ext cx="9144000" cy="1324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8000">
                <a:solidFill>
                  <a:srgbClr val="783F04"/>
                </a:solidFill>
              </a:rPr>
              <a:t>終極密碼</a:t>
            </a:r>
            <a:endParaRPr sz="8000">
              <a:solidFill>
                <a:srgbClr val="783F04"/>
              </a:solidFill>
            </a:endParaRPr>
          </a:p>
        </p:txBody>
      </p:sp>
      <p:sp>
        <p:nvSpPr>
          <p:cNvPr id="140" name="Google Shape;140;p14"/>
          <p:cNvSpPr txBox="1"/>
          <p:nvPr>
            <p:ph idx="1" type="subTitle"/>
          </p:nvPr>
        </p:nvSpPr>
        <p:spPr>
          <a:xfrm>
            <a:off x="1524000" y="2952875"/>
            <a:ext cx="9144000" cy="2927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lnSpcReduction="1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/>
              <a:t>張鈺亭(U10816007)</a:t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/>
              <a:t>安立郁(U10816009)</a:t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/>
              <a:t>金宣妘(U10816014)</a:t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/>
              <a:t>馮珮筠(U10816016)</a:t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/>
              <a:t>詹雅年(U10816021)</a:t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/>
              <a:t>鄭文琍(U10816039)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23"/>
          <p:cNvGrpSpPr/>
          <p:nvPr/>
        </p:nvGrpSpPr>
        <p:grpSpPr>
          <a:xfrm>
            <a:off x="8524875" y="3676550"/>
            <a:ext cx="3268791" cy="2857176"/>
            <a:chOff x="8516850" y="3360850"/>
            <a:chExt cx="3268791" cy="2857176"/>
          </a:xfrm>
        </p:grpSpPr>
        <p:pic>
          <p:nvPicPr>
            <p:cNvPr id="216" name="Google Shape;216;p23"/>
            <p:cNvPicPr preferRelativeResize="0"/>
            <p:nvPr/>
          </p:nvPicPr>
          <p:blipFill rotWithShape="1">
            <a:blip r:embed="rId3">
              <a:alphaModFix/>
            </a:blip>
            <a:srcRect b="12861" l="0" r="43911" t="0"/>
            <a:stretch/>
          </p:blipFill>
          <p:spPr>
            <a:xfrm>
              <a:off x="8516850" y="3360850"/>
              <a:ext cx="3268791" cy="28571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7" name="Google Shape;217;p23"/>
            <p:cNvGrpSpPr/>
            <p:nvPr/>
          </p:nvGrpSpPr>
          <p:grpSpPr>
            <a:xfrm>
              <a:off x="11029050" y="5661075"/>
              <a:ext cx="509175" cy="459300"/>
              <a:chOff x="11029050" y="5661075"/>
              <a:chExt cx="509175" cy="459300"/>
            </a:xfrm>
          </p:grpSpPr>
          <p:cxnSp>
            <p:nvCxnSpPr>
              <p:cNvPr id="218" name="Google Shape;218;p23"/>
              <p:cNvCxnSpPr/>
              <p:nvPr/>
            </p:nvCxnSpPr>
            <p:spPr>
              <a:xfrm>
                <a:off x="11039025" y="5661075"/>
                <a:ext cx="499200" cy="4593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9" name="Google Shape;219;p23"/>
              <p:cNvCxnSpPr/>
              <p:nvPr/>
            </p:nvCxnSpPr>
            <p:spPr>
              <a:xfrm flipH="1">
                <a:off x="11029050" y="5661075"/>
                <a:ext cx="509100" cy="4593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pic>
        <p:nvPicPr>
          <p:cNvPr id="220" name="Google Shape;220;p23"/>
          <p:cNvPicPr preferRelativeResize="0"/>
          <p:nvPr/>
        </p:nvPicPr>
        <p:blipFill rotWithShape="1">
          <a:blip r:embed="rId4">
            <a:alphaModFix/>
          </a:blip>
          <a:srcRect b="15596" l="6820" r="0" t="31818"/>
          <a:stretch/>
        </p:blipFill>
        <p:spPr>
          <a:xfrm>
            <a:off x="392425" y="2626863"/>
            <a:ext cx="6333225" cy="15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3"/>
          <p:cNvPicPr preferRelativeResize="0"/>
          <p:nvPr/>
        </p:nvPicPr>
        <p:blipFill rotWithShape="1">
          <a:blip r:embed="rId5">
            <a:alphaModFix/>
          </a:blip>
          <a:srcRect b="20093" l="8197" r="0" t="30766"/>
          <a:stretch/>
        </p:blipFill>
        <p:spPr>
          <a:xfrm>
            <a:off x="392425" y="4692025"/>
            <a:ext cx="5547376" cy="132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3"/>
          <p:cNvSpPr txBox="1"/>
          <p:nvPr/>
        </p:nvSpPr>
        <p:spPr>
          <a:xfrm>
            <a:off x="8710550" y="826263"/>
            <a:ext cx="2593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>
                <a:latin typeface="Calibri"/>
                <a:ea typeface="Calibri"/>
                <a:cs typeface="Calibri"/>
                <a:sym typeface="Calibri"/>
              </a:rPr>
              <a:t>TFS[1] 0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>
                <a:latin typeface="Calibri"/>
                <a:ea typeface="Calibri"/>
                <a:cs typeface="Calibri"/>
                <a:sym typeface="Calibri"/>
              </a:rPr>
              <a:t>GameStatus 0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3"/>
          <p:cNvSpPr txBox="1"/>
          <p:nvPr/>
        </p:nvSpPr>
        <p:spPr>
          <a:xfrm>
            <a:off x="6792900" y="2877375"/>
            <a:ext cx="2341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>
                <a:latin typeface="Calibri"/>
                <a:ea typeface="Calibri"/>
                <a:cs typeface="Calibri"/>
                <a:sym typeface="Calibri"/>
              </a:rPr>
              <a:t>TFS[1] 1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>
                <a:latin typeface="Calibri"/>
                <a:ea typeface="Calibri"/>
                <a:cs typeface="Calibri"/>
                <a:sym typeface="Calibri"/>
              </a:rPr>
              <a:t>GameStatus 0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3"/>
          <p:cNvSpPr txBox="1"/>
          <p:nvPr/>
        </p:nvSpPr>
        <p:spPr>
          <a:xfrm>
            <a:off x="6017100" y="4803938"/>
            <a:ext cx="2593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>
                <a:latin typeface="Calibri"/>
                <a:ea typeface="Calibri"/>
                <a:cs typeface="Calibri"/>
                <a:sym typeface="Calibri"/>
              </a:rPr>
              <a:t>TFS[1] 0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>
                <a:latin typeface="Calibri"/>
                <a:ea typeface="Calibri"/>
                <a:cs typeface="Calibri"/>
                <a:sym typeface="Calibri"/>
              </a:rPr>
              <a:t>GameStatus 1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23"/>
          <p:cNvPicPr preferRelativeResize="0"/>
          <p:nvPr/>
        </p:nvPicPr>
        <p:blipFill rotWithShape="1">
          <a:blip r:embed="rId6">
            <a:alphaModFix/>
          </a:blip>
          <a:srcRect b="0" l="0" r="0" t="4470"/>
          <a:stretch/>
        </p:blipFill>
        <p:spPr>
          <a:xfrm>
            <a:off x="392425" y="692875"/>
            <a:ext cx="7984124" cy="144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4"/>
          <p:cNvPicPr preferRelativeResize="0"/>
          <p:nvPr/>
        </p:nvPicPr>
        <p:blipFill rotWithShape="1">
          <a:blip r:embed="rId3">
            <a:alphaModFix/>
          </a:blip>
          <a:srcRect b="46409" l="0" r="64691" t="0"/>
          <a:stretch/>
        </p:blipFill>
        <p:spPr>
          <a:xfrm>
            <a:off x="5027725" y="352763"/>
            <a:ext cx="3288098" cy="6098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4"/>
          <p:cNvPicPr preferRelativeResize="0"/>
          <p:nvPr/>
        </p:nvPicPr>
        <p:blipFill rotWithShape="1">
          <a:blip r:embed="rId3">
            <a:alphaModFix/>
          </a:blip>
          <a:srcRect b="0" l="0" r="64691" t="55357"/>
          <a:stretch/>
        </p:blipFill>
        <p:spPr>
          <a:xfrm>
            <a:off x="8424325" y="670275"/>
            <a:ext cx="3437526" cy="5311058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4"/>
          <p:cNvSpPr txBox="1"/>
          <p:nvPr>
            <p:ph type="title"/>
          </p:nvPr>
        </p:nvSpPr>
        <p:spPr>
          <a:xfrm>
            <a:off x="635000" y="670267"/>
            <a:ext cx="10007700" cy="127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5000"/>
              <a:t>GitHub</a:t>
            </a:r>
            <a:endParaRPr sz="5000"/>
          </a:p>
        </p:txBody>
      </p:sp>
      <p:sp>
        <p:nvSpPr>
          <p:cNvPr id="234" name="Google Shape;234;p24"/>
          <p:cNvSpPr txBox="1"/>
          <p:nvPr>
            <p:ph idx="1" type="body"/>
          </p:nvPr>
        </p:nvSpPr>
        <p:spPr>
          <a:xfrm>
            <a:off x="985525" y="1607775"/>
            <a:ext cx="4042200" cy="446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https://github.com/yinlianchiqiang/logic-circuit-design</a:t>
            </a:r>
            <a:endParaRPr sz="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"/>
          <p:cNvSpPr txBox="1"/>
          <p:nvPr/>
        </p:nvSpPr>
        <p:spPr>
          <a:xfrm>
            <a:off x="5561125" y="2505800"/>
            <a:ext cx="291900" cy="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175" y="1221275"/>
            <a:ext cx="10619651" cy="4952276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5"/>
          <p:cNvSpPr txBox="1"/>
          <p:nvPr/>
        </p:nvSpPr>
        <p:spPr>
          <a:xfrm>
            <a:off x="10551900" y="686875"/>
            <a:ext cx="800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latin typeface="Calibri"/>
                <a:ea typeface="Calibri"/>
                <a:cs typeface="Calibri"/>
                <a:sym typeface="Calibri"/>
              </a:rPr>
              <a:t>檔案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6"/>
          <p:cNvPicPr preferRelativeResize="0"/>
          <p:nvPr/>
        </p:nvPicPr>
        <p:blipFill rotWithShape="1">
          <a:blip r:embed="rId3">
            <a:alphaModFix/>
          </a:blip>
          <a:srcRect b="49484" l="0" r="42069" t="0"/>
          <a:stretch/>
        </p:blipFill>
        <p:spPr>
          <a:xfrm>
            <a:off x="2165139" y="345650"/>
            <a:ext cx="3611786" cy="6190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6"/>
          <p:cNvPicPr preferRelativeResize="0"/>
          <p:nvPr/>
        </p:nvPicPr>
        <p:blipFill rotWithShape="1">
          <a:blip r:embed="rId3">
            <a:alphaModFix/>
          </a:blip>
          <a:srcRect b="0" l="0" r="42069" t="50514"/>
          <a:stretch/>
        </p:blipFill>
        <p:spPr>
          <a:xfrm>
            <a:off x="5929325" y="345650"/>
            <a:ext cx="3687026" cy="6190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50" y="306213"/>
            <a:ext cx="3765425" cy="6226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7900" y="304800"/>
            <a:ext cx="3105376" cy="627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48843" y="304800"/>
            <a:ext cx="3418707" cy="622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 txBox="1"/>
          <p:nvPr>
            <p:ph type="title"/>
          </p:nvPr>
        </p:nvSpPr>
        <p:spPr>
          <a:xfrm>
            <a:off x="1092200" y="1127467"/>
            <a:ext cx="10007700" cy="127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8"/>
          <p:cNvSpPr txBox="1"/>
          <p:nvPr>
            <p:ph idx="1" type="body"/>
          </p:nvPr>
        </p:nvSpPr>
        <p:spPr>
          <a:xfrm>
            <a:off x="1092200" y="2654300"/>
            <a:ext cx="10007700" cy="326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8999" y="1127472"/>
            <a:ext cx="4820726" cy="4201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8"/>
          <p:cNvPicPr preferRelativeResize="0"/>
          <p:nvPr/>
        </p:nvPicPr>
        <p:blipFill rotWithShape="1">
          <a:blip r:embed="rId4">
            <a:alphaModFix/>
          </a:blip>
          <a:srcRect b="-6466" l="-8143" r="0" t="-1676"/>
          <a:stretch/>
        </p:blipFill>
        <p:spPr>
          <a:xfrm>
            <a:off x="-264887" y="581025"/>
            <a:ext cx="7343775" cy="56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9525"/>
            <a:ext cx="3410953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9145" y="-9525"/>
            <a:ext cx="416103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2547" y="0"/>
            <a:ext cx="2996906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15456" y="-12"/>
            <a:ext cx="3362288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/>
          <p:nvPr/>
        </p:nvSpPr>
        <p:spPr>
          <a:xfrm>
            <a:off x="5561125" y="2505800"/>
            <a:ext cx="291900" cy="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013" y="1449692"/>
            <a:ext cx="6034175" cy="4523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4450" y="1449704"/>
            <a:ext cx="3731561" cy="4610032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0"/>
          <p:cNvSpPr txBox="1"/>
          <p:nvPr/>
        </p:nvSpPr>
        <p:spPr>
          <a:xfrm>
            <a:off x="635000" y="6059725"/>
            <a:ext cx="603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latin typeface="Calibri"/>
                <a:ea typeface="Calibri"/>
                <a:cs typeface="Calibri"/>
                <a:sym typeface="Calibri"/>
              </a:rPr>
              <a:t>0416流程討論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0"/>
          <p:cNvSpPr txBox="1"/>
          <p:nvPr/>
        </p:nvSpPr>
        <p:spPr>
          <a:xfrm>
            <a:off x="7004525" y="6059725"/>
            <a:ext cx="3731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latin typeface="Calibri"/>
                <a:ea typeface="Calibri"/>
                <a:cs typeface="Calibri"/>
                <a:sym typeface="Calibri"/>
              </a:rPr>
              <a:t>0417比較器討論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30"/>
          <p:cNvSpPr txBox="1"/>
          <p:nvPr>
            <p:ph type="title"/>
          </p:nvPr>
        </p:nvSpPr>
        <p:spPr>
          <a:xfrm>
            <a:off x="635000" y="405017"/>
            <a:ext cx="10007700" cy="127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5000"/>
              <a:t>討論流程</a:t>
            </a:r>
            <a:endParaRPr sz="5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"/>
          <p:cNvSpPr txBox="1"/>
          <p:nvPr/>
        </p:nvSpPr>
        <p:spPr>
          <a:xfrm>
            <a:off x="5561125" y="1896200"/>
            <a:ext cx="291900" cy="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3" name="Google Shape;2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63" y="869717"/>
            <a:ext cx="3455966" cy="461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6688" y="869717"/>
            <a:ext cx="3457524" cy="4610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71961" y="945917"/>
            <a:ext cx="2593143" cy="4610032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1"/>
          <p:cNvSpPr txBox="1"/>
          <p:nvPr/>
        </p:nvSpPr>
        <p:spPr>
          <a:xfrm>
            <a:off x="722956" y="5479750"/>
            <a:ext cx="3456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latin typeface="Calibri"/>
                <a:ea typeface="Calibri"/>
                <a:cs typeface="Calibri"/>
                <a:sym typeface="Calibri"/>
              </a:rPr>
              <a:t>0420比較器討論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31"/>
          <p:cNvSpPr txBox="1"/>
          <p:nvPr/>
        </p:nvSpPr>
        <p:spPr>
          <a:xfrm>
            <a:off x="4446700" y="5479750"/>
            <a:ext cx="345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latin typeface="Calibri"/>
                <a:ea typeface="Calibri"/>
                <a:cs typeface="Calibri"/>
                <a:sym typeface="Calibri"/>
              </a:rPr>
              <a:t>0511分工規劃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1"/>
          <p:cNvSpPr txBox="1"/>
          <p:nvPr/>
        </p:nvSpPr>
        <p:spPr>
          <a:xfrm>
            <a:off x="8460975" y="5479750"/>
            <a:ext cx="2593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latin typeface="Calibri"/>
                <a:ea typeface="Calibri"/>
                <a:cs typeface="Calibri"/>
                <a:sym typeface="Calibri"/>
              </a:rPr>
              <a:t>0511進度規劃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2"/>
          <p:cNvPicPr preferRelativeResize="0"/>
          <p:nvPr/>
        </p:nvPicPr>
        <p:blipFill rotWithShape="1">
          <a:blip r:embed="rId3">
            <a:alphaModFix/>
          </a:blip>
          <a:srcRect b="7859" l="0" r="0" t="0"/>
          <a:stretch/>
        </p:blipFill>
        <p:spPr>
          <a:xfrm>
            <a:off x="3525450" y="269425"/>
            <a:ext cx="5141200" cy="6319148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2"/>
          <p:cNvSpPr txBox="1"/>
          <p:nvPr/>
        </p:nvSpPr>
        <p:spPr>
          <a:xfrm>
            <a:off x="502100" y="5740400"/>
            <a:ext cx="522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/>
              <a:t>0514_判斷正確與遊戲次數計算討論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594900" y="742442"/>
            <a:ext cx="10007700" cy="127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5000"/>
              <a:t>目錄</a:t>
            </a:r>
            <a:endParaRPr sz="5000"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2455900" y="1633425"/>
            <a:ext cx="5439600" cy="441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zh-CN" sz="3000"/>
              <a:t>摘要</a:t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zh-CN" sz="3000"/>
              <a:t>方法探討-1</a:t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zh-CN" sz="3000"/>
              <a:t>方法探討-2</a:t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zh-CN" sz="3000"/>
              <a:t>提出方法及步驟</a:t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zh-CN" sz="3000"/>
              <a:t>結果與討論</a:t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zh-CN" sz="3000"/>
              <a:t>GitH</a:t>
            </a:r>
            <a:r>
              <a:rPr lang="zh-CN" sz="3000"/>
              <a:t>ub</a:t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zh-CN" sz="3000"/>
              <a:t>討論流程</a:t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zh-CN" sz="3000"/>
              <a:t>分工</a:t>
            </a: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3"/>
          <p:cNvSpPr txBox="1"/>
          <p:nvPr/>
        </p:nvSpPr>
        <p:spPr>
          <a:xfrm>
            <a:off x="5561125" y="2505800"/>
            <a:ext cx="291900" cy="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2" name="Google Shape;312;p33"/>
          <p:cNvPicPr preferRelativeResize="0"/>
          <p:nvPr/>
        </p:nvPicPr>
        <p:blipFill rotWithShape="1">
          <a:blip r:embed="rId3">
            <a:alphaModFix/>
          </a:blip>
          <a:srcRect b="18207" l="7918" r="21380" t="6463"/>
          <a:stretch/>
        </p:blipFill>
        <p:spPr>
          <a:xfrm>
            <a:off x="329300" y="2159575"/>
            <a:ext cx="4703350" cy="281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6976" y="403042"/>
            <a:ext cx="5688626" cy="3200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5389" y="3733800"/>
            <a:ext cx="5010911" cy="281907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3"/>
          <p:cNvSpPr txBox="1"/>
          <p:nvPr/>
        </p:nvSpPr>
        <p:spPr>
          <a:xfrm>
            <a:off x="400975" y="4978650"/>
            <a:ext cx="2424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latin typeface="Calibri"/>
                <a:ea typeface="Calibri"/>
                <a:cs typeface="Calibri"/>
                <a:sym typeface="Calibri"/>
              </a:rPr>
              <a:t>0526_88顯示器助教範例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3"/>
          <p:cNvSpPr txBox="1"/>
          <p:nvPr/>
        </p:nvSpPr>
        <p:spPr>
          <a:xfrm>
            <a:off x="3651675" y="403050"/>
            <a:ext cx="208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latin typeface="Calibri"/>
                <a:ea typeface="Calibri"/>
                <a:cs typeface="Calibri"/>
                <a:sym typeface="Calibri"/>
              </a:rPr>
              <a:t>顯示器討論1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3"/>
          <p:cNvSpPr txBox="1"/>
          <p:nvPr/>
        </p:nvSpPr>
        <p:spPr>
          <a:xfrm>
            <a:off x="4515600" y="5902050"/>
            <a:ext cx="316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latin typeface="Calibri"/>
                <a:ea typeface="Calibri"/>
                <a:cs typeface="Calibri"/>
                <a:sym typeface="Calibri"/>
              </a:rPr>
              <a:t>0526_88</a:t>
            </a:r>
            <a:r>
              <a:rPr lang="zh-CN" sz="2400">
                <a:latin typeface="Calibri"/>
                <a:ea typeface="Calibri"/>
                <a:cs typeface="Calibri"/>
                <a:sym typeface="Calibri"/>
              </a:rPr>
              <a:t>顯示器討論</a:t>
            </a:r>
            <a:r>
              <a:rPr lang="zh-CN" sz="24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4"/>
          <p:cNvSpPr txBox="1"/>
          <p:nvPr>
            <p:ph idx="1" type="body"/>
          </p:nvPr>
        </p:nvSpPr>
        <p:spPr>
          <a:xfrm>
            <a:off x="1092200" y="2654300"/>
            <a:ext cx="10007700" cy="326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34"/>
          <p:cNvPicPr preferRelativeResize="0"/>
          <p:nvPr/>
        </p:nvPicPr>
        <p:blipFill rotWithShape="1">
          <a:blip r:embed="rId3">
            <a:alphaModFix/>
          </a:blip>
          <a:srcRect b="12861" l="0" r="26985" t="0"/>
          <a:stretch/>
        </p:blipFill>
        <p:spPr>
          <a:xfrm>
            <a:off x="360575" y="421875"/>
            <a:ext cx="4733952" cy="317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4"/>
          <p:cNvPicPr preferRelativeResize="0"/>
          <p:nvPr/>
        </p:nvPicPr>
        <p:blipFill rotWithShape="1">
          <a:blip r:embed="rId4">
            <a:alphaModFix/>
          </a:blip>
          <a:srcRect b="11318" l="0" r="19620" t="18383"/>
          <a:stretch/>
        </p:blipFill>
        <p:spPr>
          <a:xfrm>
            <a:off x="6327425" y="796050"/>
            <a:ext cx="5563849" cy="273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4"/>
          <p:cNvPicPr preferRelativeResize="0"/>
          <p:nvPr/>
        </p:nvPicPr>
        <p:blipFill rotWithShape="1">
          <a:blip r:embed="rId5">
            <a:alphaModFix/>
          </a:blip>
          <a:srcRect b="7710" l="0" r="19322" t="17067"/>
          <a:stretch/>
        </p:blipFill>
        <p:spPr>
          <a:xfrm>
            <a:off x="6193212" y="3600450"/>
            <a:ext cx="5562875" cy="291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4"/>
          <p:cNvPicPr preferRelativeResize="0"/>
          <p:nvPr/>
        </p:nvPicPr>
        <p:blipFill rotWithShape="1">
          <a:blip r:embed="rId6">
            <a:alphaModFix/>
          </a:blip>
          <a:srcRect b="9702" l="0" r="21881" t="19581"/>
          <a:stretch/>
        </p:blipFill>
        <p:spPr>
          <a:xfrm>
            <a:off x="290250" y="3759650"/>
            <a:ext cx="5562875" cy="2832982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4"/>
          <p:cNvSpPr txBox="1"/>
          <p:nvPr/>
        </p:nvSpPr>
        <p:spPr>
          <a:xfrm>
            <a:off x="290250" y="5669225"/>
            <a:ext cx="2424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latin typeface="Calibri"/>
                <a:ea typeface="Calibri"/>
                <a:cs typeface="Calibri"/>
                <a:sym typeface="Calibri"/>
              </a:rPr>
              <a:t>0615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latin typeface="Calibri"/>
                <a:ea typeface="Calibri"/>
                <a:cs typeface="Calibri"/>
                <a:sym typeface="Calibri"/>
              </a:rPr>
              <a:t>8*8</a:t>
            </a:r>
            <a:r>
              <a:rPr lang="zh-CN" sz="2400">
                <a:latin typeface="Calibri"/>
                <a:ea typeface="Calibri"/>
                <a:cs typeface="Calibri"/>
                <a:sym typeface="Calibri"/>
              </a:rPr>
              <a:t>結果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5"/>
          <p:cNvSpPr txBox="1"/>
          <p:nvPr>
            <p:ph type="title"/>
          </p:nvPr>
        </p:nvSpPr>
        <p:spPr>
          <a:xfrm>
            <a:off x="292100" y="253892"/>
            <a:ext cx="10007700" cy="127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5000"/>
              <a:t>分工</a:t>
            </a:r>
            <a:endParaRPr sz="5000"/>
          </a:p>
        </p:txBody>
      </p:sp>
      <p:sp>
        <p:nvSpPr>
          <p:cNvPr id="335" name="Google Shape;335;p35"/>
          <p:cNvSpPr txBox="1"/>
          <p:nvPr/>
        </p:nvSpPr>
        <p:spPr>
          <a:xfrm>
            <a:off x="5143500" y="2945425"/>
            <a:ext cx="153900" cy="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5"/>
          <p:cNvSpPr txBox="1"/>
          <p:nvPr/>
        </p:nvSpPr>
        <p:spPr>
          <a:xfrm>
            <a:off x="4703850" y="2110150"/>
            <a:ext cx="153900" cy="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37" name="Google Shape;337;p35"/>
          <p:cNvGraphicFramePr/>
          <p:nvPr/>
        </p:nvGraphicFramePr>
        <p:xfrm>
          <a:off x="1260675" y="11676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{4DF68930-DD30-4804-9FC4-DF1331CF9AA6}</a:tableStyleId>
              </a:tblPr>
              <a:tblGrid>
                <a:gridCol w="4835325"/>
                <a:gridCol w="4835325"/>
              </a:tblGrid>
              <a:tr h="545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組員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內容</a:t>
                      </a:r>
                      <a:endParaRPr sz="1800"/>
                    </a:p>
                  </a:txBody>
                  <a:tcPr marT="91425" marB="91425" marR="91425" marL="91425" anchor="ctr"/>
                </a:tc>
              </a:tr>
              <a:tr h="629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rgbClr val="262626"/>
                          </a:solidFill>
                        </a:rPr>
                        <a:t>張鈺亭</a:t>
                      </a:r>
                      <a:endParaRPr sz="1800">
                        <a:solidFill>
                          <a:srgbClr val="262626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期中報告內文撰寫、生命計算</a:t>
                      </a:r>
                      <a:endParaRPr sz="1800"/>
                    </a:p>
                  </a:txBody>
                  <a:tcPr marT="91425" marB="91425" marR="91425" marL="91425" anchor="ctr"/>
                </a:tc>
              </a:tr>
              <a:tr h="629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rgbClr val="262626"/>
                          </a:solidFill>
                        </a:rPr>
                        <a:t>安立郁</a:t>
                      </a:r>
                      <a:endParaRPr sz="1800">
                        <a:solidFill>
                          <a:srgbClr val="262626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github建立管理</a:t>
                      </a:r>
                      <a:r>
                        <a:rPr lang="zh-CN" sz="1800"/>
                        <a:t>、random方法一</a:t>
                      </a:r>
                      <a:endParaRPr sz="1800"/>
                    </a:p>
                  </a:txBody>
                  <a:tcPr marT="91425" marB="91425" marR="91425" marL="91425" anchor="ctr"/>
                </a:tc>
              </a:tr>
              <a:tr h="629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rgbClr val="262626"/>
                          </a:solidFill>
                        </a:rPr>
                        <a:t>金宣妘</a:t>
                      </a:r>
                      <a:endParaRPr sz="1800">
                        <a:solidFill>
                          <a:srgbClr val="262626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期中報告內文撰寫、r</a:t>
                      </a:r>
                      <a:r>
                        <a:rPr lang="zh-CN" sz="1800"/>
                        <a:t>andom方法二</a:t>
                      </a:r>
                      <a:endParaRPr sz="1800"/>
                    </a:p>
                  </a:txBody>
                  <a:tcPr marT="91425" marB="91425" marR="91425" marL="91425" anchor="ctr"/>
                </a:tc>
              </a:tr>
              <a:tr h="629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rgbClr val="262626"/>
                          </a:solidFill>
                        </a:rPr>
                        <a:t>馮珮筠</a:t>
                      </a:r>
                      <a:endParaRPr sz="1800">
                        <a:solidFill>
                          <a:srgbClr val="262626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期中報告內文撰寫、</a:t>
                      </a:r>
                      <a:r>
                        <a:rPr lang="zh-CN" sz="1800"/>
                        <a:t>比較數字</a:t>
                      </a:r>
                      <a:endParaRPr sz="1800"/>
                    </a:p>
                  </a:txBody>
                  <a:tcPr marT="91425" marB="91425" marR="91425" marL="91425" anchor="ctr"/>
                </a:tc>
              </a:tr>
              <a:tr h="629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rgbClr val="262626"/>
                          </a:solidFill>
                        </a:rPr>
                        <a:t>詹雅年</a:t>
                      </a:r>
                      <a:endParaRPr sz="1800">
                        <a:solidFill>
                          <a:srgbClr val="262626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期中報告內文撰寫、8*8顯示器</a:t>
                      </a:r>
                      <a:endParaRPr sz="1800"/>
                    </a:p>
                  </a:txBody>
                  <a:tcPr marT="91425" marB="91425" marR="91425" marL="91425" anchor="ctr"/>
                </a:tc>
              </a:tr>
              <a:tr h="629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rgbClr val="262626"/>
                          </a:solidFill>
                        </a:rPr>
                        <a:t>鄭文琍</a:t>
                      </a:r>
                      <a:endParaRPr sz="1800">
                        <a:solidFill>
                          <a:srgbClr val="262626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期中報告摘要前言撰寫、改變範圍</a:t>
                      </a:r>
                      <a:endParaRPr sz="1800"/>
                    </a:p>
                  </a:txBody>
                  <a:tcPr marT="91425" marB="91425" marR="91425" marL="91425" anchor="ctr"/>
                </a:tc>
              </a:tr>
              <a:tr h="629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zh-CN" sz="1800">
                          <a:solidFill>
                            <a:srgbClr val="262626"/>
                          </a:solidFill>
                        </a:rPr>
                        <a:t>共同處理</a:t>
                      </a:r>
                      <a:endParaRPr sz="1800">
                        <a:solidFill>
                          <a:srgbClr val="262626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ppt撰寫、電路整合、流程討論</a:t>
                      </a:r>
                      <a:endParaRPr sz="18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558800" y="746467"/>
            <a:ext cx="10007700" cy="127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5000"/>
              <a:t>摘要</a:t>
            </a:r>
            <a:endParaRPr sz="5000"/>
          </a:p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1092200" y="1892300"/>
            <a:ext cx="10007700" cy="326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25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37931"/>
              <a:buFont typeface="Arial"/>
              <a:buNone/>
            </a:pPr>
            <a:r>
              <a:rPr lang="zh-CN" sz="2900">
                <a:solidFill>
                  <a:srgbClr val="3D3D3D"/>
                </a:solidFill>
              </a:rPr>
              <a:t>隨著科技的進步，人們生活的步調比以往增快許多，生活的壓力也相對上升，對於娛樂的要求也跟著水漲船高，特別是能夠讓人們放鬆身心又兼具娛樂的更是大家所追求的。因此我們想藉由這次製作專題的機會，將終極密碼這個大家眾所周知的小遊戲，運用科技的方式，並且結合課程上所學習到的知識，製作出讓人回味童年的遊戲，讓忙碌的生活可以藉此得到些許慰藉。</a:t>
            </a:r>
            <a:endParaRPr sz="2900">
              <a:solidFill>
                <a:srgbClr val="3D3D3D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635000" y="670267"/>
            <a:ext cx="10007700" cy="127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5000"/>
              <a:t>方法探討-1</a:t>
            </a:r>
            <a:endParaRPr sz="5000"/>
          </a:p>
        </p:txBody>
      </p:sp>
      <p:sp>
        <p:nvSpPr>
          <p:cNvPr id="161" name="Google Shape;161;p17"/>
          <p:cNvSpPr txBox="1"/>
          <p:nvPr>
            <p:ph idx="1" type="body"/>
          </p:nvPr>
        </p:nvSpPr>
        <p:spPr>
          <a:xfrm>
            <a:off x="1092200" y="1892300"/>
            <a:ext cx="10007700" cy="326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900">
                <a:solidFill>
                  <a:srgbClr val="3D3D3D"/>
                </a:solidFill>
              </a:rPr>
              <a:t>以預設的方式產生一個終極密碼並確認</a:t>
            </a:r>
            <a:endParaRPr sz="2900">
              <a:solidFill>
                <a:srgbClr val="3D3D3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900">
                <a:solidFill>
                  <a:srgbClr val="3D3D3D"/>
                </a:solidFill>
              </a:rPr>
              <a:t>遊戲次數</a:t>
            </a:r>
            <a:endParaRPr sz="2900">
              <a:solidFill>
                <a:srgbClr val="3D3D3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900">
                <a:solidFill>
                  <a:srgbClr val="3D3D3D"/>
                </a:solidFill>
              </a:rPr>
              <a:t>儲存範圍</a:t>
            </a:r>
            <a:endParaRPr sz="2900">
              <a:solidFill>
                <a:srgbClr val="3D3D3D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/>
          <p:nvPr/>
        </p:nvSpPr>
        <p:spPr>
          <a:xfrm>
            <a:off x="5947750" y="4838000"/>
            <a:ext cx="1510500" cy="12729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8"/>
          <p:cNvSpPr txBox="1"/>
          <p:nvPr>
            <p:ph type="title"/>
          </p:nvPr>
        </p:nvSpPr>
        <p:spPr>
          <a:xfrm>
            <a:off x="635000" y="670267"/>
            <a:ext cx="10007700" cy="127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5000"/>
              <a:t>方法探討-2</a:t>
            </a:r>
            <a:endParaRPr sz="5000"/>
          </a:p>
        </p:txBody>
      </p:sp>
      <p:sp>
        <p:nvSpPr>
          <p:cNvPr id="169" name="Google Shape;169;p18"/>
          <p:cNvSpPr txBox="1"/>
          <p:nvPr>
            <p:ph idx="1" type="body"/>
          </p:nvPr>
        </p:nvSpPr>
        <p:spPr>
          <a:xfrm>
            <a:off x="1092200" y="1892300"/>
            <a:ext cx="3309300" cy="2122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3D3D3D"/>
                </a:solidFill>
              </a:rPr>
              <a:t>輸入猜測數字</a:t>
            </a:r>
            <a:endParaRPr sz="2400">
              <a:solidFill>
                <a:srgbClr val="3D3D3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3D3D3D"/>
                </a:solidFill>
              </a:rPr>
              <a:t>輸入確認與儲存</a:t>
            </a:r>
            <a:endParaRPr sz="2400">
              <a:solidFill>
                <a:srgbClr val="3D3D3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3D3D3D"/>
                </a:solidFill>
              </a:rPr>
              <a:t>比較大小以判斷範圍</a:t>
            </a:r>
            <a:endParaRPr sz="2400">
              <a:solidFill>
                <a:srgbClr val="3D3D3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3D3D3D"/>
                </a:solidFill>
              </a:rPr>
              <a:t>結果顯示</a:t>
            </a:r>
            <a:endParaRPr sz="2400">
              <a:solidFill>
                <a:srgbClr val="3D3D3D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70" name="Google Shape;170;p18"/>
          <p:cNvGraphicFramePr/>
          <p:nvPr/>
        </p:nvGraphicFramePr>
        <p:xfrm>
          <a:off x="812875" y="3938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{94321251-E95A-4A22-B129-F3EFF423B08F}</a:tableStyleId>
              </a:tblPr>
              <a:tblGrid>
                <a:gridCol w="504825"/>
                <a:gridCol w="504825"/>
                <a:gridCol w="504825"/>
                <a:gridCol w="504825"/>
                <a:gridCol w="504825"/>
                <a:gridCol w="504825"/>
                <a:gridCol w="504825"/>
                <a:gridCol w="504825"/>
                <a:gridCol w="504825"/>
              </a:tblGrid>
              <a:tr h="266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zh-CN">
                          <a:solidFill>
                            <a:schemeClr val="lt1"/>
                          </a:solidFill>
                        </a:rPr>
                        <a:t>十位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zh-CN">
                          <a:solidFill>
                            <a:schemeClr val="lt1"/>
                          </a:solidFill>
                        </a:rPr>
                        <a:t>個位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zh-CN">
                          <a:solidFill>
                            <a:schemeClr val="lt1"/>
                          </a:solidFill>
                        </a:rPr>
                        <a:t>結果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zh-CN">
                          <a:solidFill>
                            <a:schemeClr val="lt1"/>
                          </a:solidFill>
                        </a:rPr>
                        <a:t>十位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zh-CN">
                          <a:solidFill>
                            <a:schemeClr val="lt1"/>
                          </a:solidFill>
                        </a:rPr>
                        <a:t>個位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zh-CN">
                          <a:solidFill>
                            <a:schemeClr val="lt1"/>
                          </a:solidFill>
                        </a:rPr>
                        <a:t>結果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zh-CN">
                          <a:solidFill>
                            <a:schemeClr val="lt1"/>
                          </a:solidFill>
                        </a:rPr>
                        <a:t>十位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zh-CN">
                          <a:solidFill>
                            <a:schemeClr val="lt1"/>
                          </a:solidFill>
                        </a:rPr>
                        <a:t>個</a:t>
                      </a:r>
                      <a:r>
                        <a:rPr b="1" lang="zh-CN" sz="1200">
                          <a:solidFill>
                            <a:schemeClr val="lt1"/>
                          </a:solidFill>
                        </a:rPr>
                        <a:t>位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zh-CN">
                          <a:solidFill>
                            <a:schemeClr val="lt1"/>
                          </a:solidFill>
                        </a:rPr>
                        <a:t>結果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4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zh-CN">
                          <a:solidFill>
                            <a:schemeClr val="lt1"/>
                          </a:solidFill>
                        </a:rPr>
                        <a:t>&gt; 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&gt;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=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&lt;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&gt;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=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&gt;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=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&lt;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&gt;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=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&lt;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&lt;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&gt;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=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&lt;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&lt;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1" name="Google Shape;171;p18"/>
          <p:cNvSpPr txBox="1"/>
          <p:nvPr/>
        </p:nvSpPr>
        <p:spPr>
          <a:xfrm>
            <a:off x="1246850" y="5801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zh-CN">
                <a:solidFill>
                  <a:srgbClr val="222222"/>
                </a:solidFill>
              </a:rPr>
              <a:t>表1、判斷之可能結果</a:t>
            </a:r>
            <a:endParaRPr>
              <a:solidFill>
                <a:srgbClr val="222222"/>
              </a:solidFill>
            </a:endParaRPr>
          </a:p>
        </p:txBody>
      </p:sp>
      <p:graphicFrame>
        <p:nvGraphicFramePr>
          <p:cNvPr id="172" name="Google Shape;172;p18"/>
          <p:cNvGraphicFramePr/>
          <p:nvPr/>
        </p:nvGraphicFramePr>
        <p:xfrm>
          <a:off x="5443488" y="1892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{94321251-E95A-4A22-B129-F3EFF423B08F}</a:tableStyleId>
              </a:tblPr>
              <a:tblGrid>
                <a:gridCol w="442700"/>
                <a:gridCol w="442700"/>
                <a:gridCol w="442700"/>
                <a:gridCol w="442700"/>
                <a:gridCol w="442700"/>
              </a:tblGrid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zh-CN" sz="1100">
                          <a:solidFill>
                            <a:schemeClr val="lt1"/>
                          </a:solidFill>
                        </a:rPr>
                        <a:t>X0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zh-CN" sz="1100">
                          <a:solidFill>
                            <a:schemeClr val="lt1"/>
                          </a:solidFill>
                        </a:rPr>
                        <a:t>Y0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zh-CN" sz="1100">
                          <a:solidFill>
                            <a:schemeClr val="lt1"/>
                          </a:solidFill>
                        </a:rPr>
                        <a:t>&gt;a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zh-CN" sz="1100">
                          <a:solidFill>
                            <a:schemeClr val="lt1"/>
                          </a:solidFill>
                        </a:rPr>
                        <a:t>=a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zh-CN" sz="1100">
                          <a:solidFill>
                            <a:schemeClr val="lt1"/>
                          </a:solidFill>
                        </a:rPr>
                        <a:t>&lt;a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zh-CN" sz="1100">
                          <a:solidFill>
                            <a:schemeClr val="lt1"/>
                          </a:solidFill>
                        </a:rPr>
                        <a:t>0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zh-CN" sz="1100">
                          <a:solidFill>
                            <a:schemeClr val="lt1"/>
                          </a:solidFill>
                        </a:rPr>
                        <a:t>0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zh-CN" sz="1100">
                          <a:solidFill>
                            <a:schemeClr val="lt1"/>
                          </a:solidFill>
                        </a:rPr>
                        <a:t>1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zh-CN" sz="1100">
                          <a:solidFill>
                            <a:schemeClr val="lt1"/>
                          </a:solidFill>
                        </a:rPr>
                        <a:t>1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3" name="Google Shape;173;p18"/>
          <p:cNvSpPr txBox="1"/>
          <p:nvPr/>
        </p:nvSpPr>
        <p:spPr>
          <a:xfrm>
            <a:off x="5617863" y="4092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222222"/>
                </a:solidFill>
              </a:rPr>
              <a:t>表2、一位數之真值表</a:t>
            </a:r>
            <a:endParaRPr>
              <a:solidFill>
                <a:srgbClr val="222222"/>
              </a:solidFill>
            </a:endParaRPr>
          </a:p>
        </p:txBody>
      </p:sp>
      <p:graphicFrame>
        <p:nvGraphicFramePr>
          <p:cNvPr id="174" name="Google Shape;174;p18"/>
          <p:cNvGraphicFramePr/>
          <p:nvPr/>
        </p:nvGraphicFramePr>
        <p:xfrm>
          <a:off x="8049700" y="481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{94321251-E95A-4A22-B129-F3EFF423B08F}</a:tableStyleId>
              </a:tblPr>
              <a:tblGrid>
                <a:gridCol w="424875"/>
                <a:gridCol w="424875"/>
                <a:gridCol w="424875"/>
                <a:gridCol w="424875"/>
                <a:gridCol w="424875"/>
                <a:gridCol w="424875"/>
                <a:gridCol w="424875"/>
                <a:gridCol w="424875"/>
                <a:gridCol w="424875"/>
              </a:tblGrid>
              <a:tr h="238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zh-CN">
                          <a:solidFill>
                            <a:schemeClr val="lt1"/>
                          </a:solidFill>
                        </a:rPr>
                        <a:t>&lt;a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zh-CN">
                          <a:solidFill>
                            <a:schemeClr val="lt1"/>
                          </a:solidFill>
                        </a:rPr>
                        <a:t>=a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zh-CN">
                          <a:solidFill>
                            <a:schemeClr val="lt1"/>
                          </a:solidFill>
                        </a:rPr>
                        <a:t>&gt;a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zh-CN">
                          <a:solidFill>
                            <a:schemeClr val="lt1"/>
                          </a:solidFill>
                        </a:rPr>
                        <a:t>&lt;b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zh-CN">
                          <a:solidFill>
                            <a:schemeClr val="lt1"/>
                          </a:solidFill>
                        </a:rPr>
                        <a:t>=b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zh-CN">
                          <a:solidFill>
                            <a:schemeClr val="lt1"/>
                          </a:solidFill>
                        </a:rPr>
                        <a:t>&gt;b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zh-CN">
                          <a:solidFill>
                            <a:schemeClr val="lt1"/>
                          </a:solidFill>
                        </a:rPr>
                        <a:t>&lt; 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zh-CN">
                          <a:solidFill>
                            <a:schemeClr val="lt1"/>
                          </a:solidFill>
                        </a:rPr>
                        <a:t>=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zh-CN">
                          <a:solidFill>
                            <a:schemeClr val="lt1"/>
                          </a:solidFill>
                        </a:rPr>
                        <a:t>&gt; 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zh-CN">
                          <a:solidFill>
                            <a:schemeClr val="lt1"/>
                          </a:solidFill>
                        </a:rPr>
                        <a:t>Xa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Ya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Za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Xb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Yb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Zb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X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Z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zh-CN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zh-CN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zh-CN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zh-CN">
                          <a:solidFill>
                            <a:schemeClr val="lt1"/>
                          </a:solidFill>
                        </a:rPr>
                        <a:t>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zh-CN">
                          <a:solidFill>
                            <a:schemeClr val="lt1"/>
                          </a:solidFill>
                        </a:rPr>
                        <a:t>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zh-CN">
                          <a:solidFill>
                            <a:schemeClr val="lt1"/>
                          </a:solidFill>
                        </a:rPr>
                        <a:t>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zh-CN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zh-CN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zh-CN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5" name="Google Shape;175;p18"/>
          <p:cNvSpPr txBox="1"/>
          <p:nvPr/>
        </p:nvSpPr>
        <p:spPr>
          <a:xfrm>
            <a:off x="8899438" y="5426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222222"/>
                </a:solidFill>
              </a:rPr>
              <a:t>表3、二位數之真值表</a:t>
            </a:r>
            <a:endParaRPr>
              <a:solidFill>
                <a:srgbClr val="222222"/>
              </a:solidFill>
            </a:endParaRPr>
          </a:p>
        </p:txBody>
      </p:sp>
      <p:sp>
        <p:nvSpPr>
          <p:cNvPr id="176" name="Google Shape;176;p18"/>
          <p:cNvSpPr/>
          <p:nvPr/>
        </p:nvSpPr>
        <p:spPr>
          <a:xfrm>
            <a:off x="5991400" y="4881350"/>
            <a:ext cx="1423200" cy="1186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/>
        </p:nvSpPr>
        <p:spPr>
          <a:xfrm>
            <a:off x="6035006" y="4880650"/>
            <a:ext cx="14232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222222"/>
                </a:solidFill>
              </a:rPr>
              <a:t>表3整理得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1"/>
                </a:solidFill>
              </a:rPr>
              <a:t>X = Xa +YaXb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1"/>
                </a:solidFill>
              </a:rPr>
              <a:t>Y = YYb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1"/>
                </a:solidFill>
              </a:rPr>
              <a:t>Z = Za + YaZb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4450" y="255675"/>
            <a:ext cx="7474400" cy="632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9"/>
          <p:cNvSpPr txBox="1"/>
          <p:nvPr>
            <p:ph type="title"/>
          </p:nvPr>
        </p:nvSpPr>
        <p:spPr>
          <a:xfrm>
            <a:off x="635000" y="670267"/>
            <a:ext cx="10007700" cy="127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5000"/>
              <a:t>提出方法及步驟</a:t>
            </a:r>
            <a:endParaRPr sz="5000"/>
          </a:p>
        </p:txBody>
      </p:sp>
      <p:sp>
        <p:nvSpPr>
          <p:cNvPr id="185" name="Google Shape;185;p19"/>
          <p:cNvSpPr txBox="1"/>
          <p:nvPr/>
        </p:nvSpPr>
        <p:spPr>
          <a:xfrm>
            <a:off x="5956800" y="1956300"/>
            <a:ext cx="2415600" cy="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/>
          <p:nvPr>
            <p:ph type="title"/>
          </p:nvPr>
        </p:nvSpPr>
        <p:spPr>
          <a:xfrm>
            <a:off x="259450" y="257967"/>
            <a:ext cx="10007700" cy="127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結果與討論</a:t>
            </a:r>
            <a:endParaRPr/>
          </a:p>
        </p:txBody>
      </p:sp>
      <p:pic>
        <p:nvPicPr>
          <p:cNvPr id="192" name="Google Shape;1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149" y="985175"/>
            <a:ext cx="11641476" cy="556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1"/>
          <p:cNvPicPr preferRelativeResize="0"/>
          <p:nvPr/>
        </p:nvPicPr>
        <p:blipFill rotWithShape="1">
          <a:blip r:embed="rId3">
            <a:alphaModFix/>
          </a:blip>
          <a:srcRect b="21955" l="0" r="0" t="35789"/>
          <a:stretch/>
        </p:blipFill>
        <p:spPr>
          <a:xfrm>
            <a:off x="259438" y="1887475"/>
            <a:ext cx="11678577" cy="13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/>
          <p:cNvPicPr preferRelativeResize="0"/>
          <p:nvPr/>
        </p:nvPicPr>
        <p:blipFill rotWithShape="1">
          <a:blip r:embed="rId4">
            <a:alphaModFix/>
          </a:blip>
          <a:srcRect b="31733" l="0" r="1758" t="31271"/>
          <a:stretch/>
        </p:blipFill>
        <p:spPr>
          <a:xfrm>
            <a:off x="256713" y="4013950"/>
            <a:ext cx="11678576" cy="1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1"/>
          <p:cNvSpPr txBox="1"/>
          <p:nvPr/>
        </p:nvSpPr>
        <p:spPr>
          <a:xfrm>
            <a:off x="4353125" y="3228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random(</a:t>
            </a:r>
            <a:r>
              <a:rPr lang="zh-CN"/>
              <a:t>預設</a:t>
            </a:r>
            <a:r>
              <a:rPr lang="zh-CN"/>
              <a:t>)</a:t>
            </a:r>
            <a:r>
              <a:rPr lang="zh-CN"/>
              <a:t>方法一</a:t>
            </a:r>
            <a:endParaRPr/>
          </a:p>
        </p:txBody>
      </p:sp>
      <p:sp>
        <p:nvSpPr>
          <p:cNvPr id="201" name="Google Shape;201;p21"/>
          <p:cNvSpPr txBox="1"/>
          <p:nvPr/>
        </p:nvSpPr>
        <p:spPr>
          <a:xfrm>
            <a:off x="4419800" y="52868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random(預設)</a:t>
            </a:r>
            <a:r>
              <a:rPr lang="zh-CN"/>
              <a:t>方法二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2"/>
          <p:cNvPicPr preferRelativeResize="0"/>
          <p:nvPr/>
        </p:nvPicPr>
        <p:blipFill rotWithShape="1">
          <a:blip r:embed="rId3">
            <a:alphaModFix/>
          </a:blip>
          <a:srcRect b="0" l="0" r="0" t="19549"/>
          <a:stretch/>
        </p:blipFill>
        <p:spPr>
          <a:xfrm>
            <a:off x="0" y="1040950"/>
            <a:ext cx="12192000" cy="5204693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/>
          <p:nvPr/>
        </p:nvSpPr>
        <p:spPr>
          <a:xfrm>
            <a:off x="73475" y="2314575"/>
            <a:ext cx="1628700" cy="294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73475" y="2877900"/>
            <a:ext cx="1628700" cy="213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